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63" r:id="rId2"/>
    <p:sldId id="1209" r:id="rId3"/>
    <p:sldId id="1210" r:id="rId4"/>
    <p:sldId id="1211" r:id="rId5"/>
    <p:sldId id="1256" r:id="rId6"/>
    <p:sldId id="1234" r:id="rId7"/>
    <p:sldId id="1215" r:id="rId8"/>
    <p:sldId id="1217" r:id="rId9"/>
    <p:sldId id="1219" r:id="rId10"/>
    <p:sldId id="1223" r:id="rId11"/>
    <p:sldId id="1220" r:id="rId12"/>
    <p:sldId id="1251" r:id="rId13"/>
    <p:sldId id="1232" r:id="rId14"/>
    <p:sldId id="1267" r:id="rId15"/>
    <p:sldId id="1257" r:id="rId16"/>
    <p:sldId id="123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1"/>
    <p:restoredTop sz="92746"/>
  </p:normalViewPr>
  <p:slideViewPr>
    <p:cSldViewPr snapToGrid="0" snapToObjects="1">
      <p:cViewPr varScale="1">
        <p:scale>
          <a:sx n="94" d="100"/>
          <a:sy n="94" d="100"/>
        </p:scale>
        <p:origin x="22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35D62-5CC1-F34A-98EA-692541F201CC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93FFF-7A59-A64B-917A-1CCAD9FADE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F1584-614D-C34D-A000-A127636D36D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F1584-614D-C34D-A000-A127636D36D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F1584-614D-C34D-A000-A127636D36D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F1584-614D-C34D-A000-A127636D36D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93FFF-7A59-A64B-917A-1CCAD9FADEA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C6202-625D-9F4A-911A-3192128750A6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C07D-379D-8C42-869A-C098ECBD5B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C6202-625D-9F4A-911A-3192128750A6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C07D-379D-8C42-869A-C098ECBD5B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C6202-625D-9F4A-911A-3192128750A6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C07D-379D-8C42-869A-C098ECBD5B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9049" y="3932491"/>
            <a:ext cx="4691743" cy="411751"/>
          </a:xfrm>
        </p:spPr>
        <p:txBody>
          <a:bodyPr tIns="0" bIns="0" anchor="ctr">
            <a:normAutofit/>
          </a:bodyPr>
          <a:lstStyle>
            <a:lvl1pPr marL="0" indent="0" algn="l">
              <a:buNone/>
              <a:defRPr sz="2200" b="0" i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嘉宾名称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839049" y="2188405"/>
            <a:ext cx="8582537" cy="1710219"/>
          </a:xfrm>
        </p:spPr>
        <p:txBody>
          <a:bodyPr anchor="t"/>
          <a:lstStyle>
            <a:lvl1pPr algn="l">
              <a:lnSpc>
                <a:spcPct val="100000"/>
              </a:lnSpc>
              <a:spcBef>
                <a:spcPts val="1200"/>
              </a:spcBef>
              <a:defRPr b="0" i="0">
                <a:solidFill>
                  <a:schemeClr val="tx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r>
              <a:rPr kumimoji="1" lang="en-US" altLang="zh-CN" dirty="0" err="1"/>
              <a:t>OceanBase</a:t>
            </a:r>
            <a:r>
              <a:rPr kumimoji="1" lang="zh-CN" altLang="en-US" dirty="0"/>
              <a:t> 单击此处编辑母版标题样式最多可为两行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839049" y="4385336"/>
            <a:ext cx="3856037" cy="286232"/>
          </a:xfrm>
        </p:spPr>
        <p:txBody>
          <a:bodyPr anchor="ctr">
            <a:sp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嘉宾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3" hasCustomPrompt="1"/>
          </p:nvPr>
        </p:nvSpPr>
        <p:spPr>
          <a:xfrm>
            <a:off x="839049" y="5907363"/>
            <a:ext cx="3211512" cy="281971"/>
          </a:xfrm>
        </p:spPr>
        <p:txBody>
          <a:bodyPr anchor="ctr"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日期：</a:t>
            </a:r>
            <a:r>
              <a:rPr kumimoji="1" lang="en-US" altLang="zh-CN" dirty="0"/>
              <a:t>2020.06.05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8036" y="668666"/>
            <a:ext cx="1482622" cy="1859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891" y="6437086"/>
            <a:ext cx="1058303" cy="133656"/>
          </a:xfrm>
          <a:prstGeom prst="rect">
            <a:avLst/>
          </a:prstGeom>
        </p:spPr>
      </p:pic>
      <p:sp>
        <p:nvSpPr>
          <p:cNvPr id="6" name="标题 6"/>
          <p:cNvSpPr>
            <a:spLocks noGrp="1"/>
          </p:cNvSpPr>
          <p:nvPr>
            <p:ph type="title" hasCustomPrompt="1"/>
          </p:nvPr>
        </p:nvSpPr>
        <p:spPr>
          <a:xfrm>
            <a:off x="704891" y="451046"/>
            <a:ext cx="10777689" cy="684580"/>
          </a:xfrm>
        </p:spPr>
        <p:txBody>
          <a:bodyPr tIns="46800" bIns="46800" anchor="ctr">
            <a:normAutofit/>
          </a:bodyPr>
          <a:lstStyle>
            <a:lvl1pPr algn="l">
              <a:lnSpc>
                <a:spcPct val="100000"/>
              </a:lnSpc>
              <a:spcBef>
                <a:spcPts val="1200"/>
              </a:spcBef>
              <a:defRPr sz="3400" b="0" i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r>
              <a:rPr kumimoji="1" lang="zh-CN" altLang="en-US" dirty="0"/>
              <a:t>目录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C6202-625D-9F4A-911A-3192128750A6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C07D-379D-8C42-869A-C098ECBD5B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C6202-625D-9F4A-911A-3192128750A6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C07D-379D-8C42-869A-C098ECBD5B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C6202-625D-9F4A-911A-3192128750A6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C07D-379D-8C42-869A-C098ECBD5B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C6202-625D-9F4A-911A-3192128750A6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C07D-379D-8C42-869A-C098ECBD5B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C6202-625D-9F4A-911A-3192128750A6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C07D-379D-8C42-869A-C098ECBD5B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C6202-625D-9F4A-911A-3192128750A6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C07D-379D-8C42-869A-C098ECBD5B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C6202-625D-9F4A-911A-3192128750A6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C07D-379D-8C42-869A-C098ECBD5B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C6202-625D-9F4A-911A-3192128750A6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C07D-379D-8C42-869A-C098ECBD5B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C6202-625D-9F4A-911A-3192128750A6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C07D-379D-8C42-869A-C098ECBD5B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C6202-625D-9F4A-911A-3192128750A6}" type="datetimeFigureOut">
              <a:rPr kumimoji="1" lang="zh-CN" altLang="en-US" smtClean="0"/>
              <a:t>2023/9/21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FC07D-379D-8C42-869A-C098ECBD5B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839049" y="3932491"/>
            <a:ext cx="4691743" cy="411751"/>
          </a:xfrm>
        </p:spPr>
        <p:txBody>
          <a:bodyPr/>
          <a:lstStyle/>
          <a:p>
            <a:r>
              <a:rPr kumimoji="1" lang="zh-CN" altLang="en-US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张岳轩（空叶）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9049" y="2188406"/>
            <a:ext cx="8582537" cy="862908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DAS Cache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839049" y="4397197"/>
            <a:ext cx="3856037" cy="344325"/>
          </a:xfrm>
        </p:spPr>
        <p:txBody>
          <a:bodyPr/>
          <a:lstStyle/>
          <a:p>
            <a:r>
              <a:rPr kumimoji="1" lang="zh-CN" altLang="en-US" sz="1800"/>
              <a:t>创新研发组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11072193" y="6275111"/>
            <a:ext cx="851452" cy="281971"/>
          </a:xfrm>
        </p:spPr>
        <p:txBody>
          <a:bodyPr>
            <a:normAutofit fontScale="92500"/>
          </a:bodyPr>
          <a:lstStyle/>
          <a:p>
            <a:r>
              <a:rPr kumimoji="1" lang="en-US" altLang="zh-CN" b="1" dirty="0"/>
              <a:t>2023.09</a:t>
            </a:r>
          </a:p>
        </p:txBody>
      </p:sp>
      <p:sp>
        <p:nvSpPr>
          <p:cNvPr id="6" name="文本框 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BBAAD9C20180234D78A0072836F0B6A042B9B20E15426BB0A0D9863BB1BD2BF18B46BA3861663B0E22992608C846F3EBBA0921FAA1D0EBE11BBFC210736E25DA24FE91ADE82DF6C7349029F76FB24385B62CEB7A705675362896619F30AD2CD8DD16249BBE3</a:t>
            </a:r>
          </a:p>
        </p:txBody>
      </p:sp>
      <p:sp>
        <p:nvSpPr>
          <p:cNvPr id="7" name="文本框 2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BBAAD9C20180234D78A0072836F0B1A0C2B9B20A179AABD0AED98A30B1012B249B4EB1386164DB0022B92F08C846DDEB6009212A91D03BC11BBFC2387E3E20DE24FE4CAD1E20665734E62D376ED243D38B93E48E7D2814D158CEA19567794CE8DBF62F912E3</a:t>
            </a:r>
          </a:p>
        </p:txBody>
      </p:sp>
      <p:sp>
        <p:nvSpPr>
          <p:cNvPr id="8" name="文本框 3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BBAAD9C20180234D78A0072836F0BCF092B9B20618B05BB0A4D98F3BB1EE2BB64B4BB438C16BDB0622392D08C84651EBA0F921AAE1D05B911BBFC23D724E29D524F747ADE523E6C704FD2B376EF249E6286CE3E67C09D130A8FE919F156F6C08DCB620966E3</a:t>
            </a:r>
          </a:p>
        </p:txBody>
      </p:sp>
      <p:sp>
        <p:nvSpPr>
          <p:cNvPr id="9" name="副标题 1"/>
          <p:cNvSpPr txBox="1"/>
          <p:nvPr/>
        </p:nvSpPr>
        <p:spPr>
          <a:xfrm>
            <a:off x="839049" y="5039176"/>
            <a:ext cx="4691743" cy="707828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/>
              <a:t>师兄</a:t>
            </a:r>
            <a:r>
              <a:rPr kumimoji="1" lang="en-US" altLang="zh-CN" sz="1800"/>
              <a:t>/</a:t>
            </a:r>
            <a:r>
              <a:rPr kumimoji="1" lang="zh-CN" altLang="en-US" sz="1800"/>
              <a:t>主管：聿明</a:t>
            </a:r>
            <a:endParaRPr kumimoji="1" lang="en-US" altLang="zh-CN" sz="1800" dirty="0"/>
          </a:p>
        </p:txBody>
      </p:sp>
      <p:sp>
        <p:nvSpPr>
          <p:cNvPr id="10" name="文本框 4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BBAAD9C20180234D78A0072836F0B6C012B9B2091F1BFB70A4D98336B1042BD08B43B938D16CDB0B22092C08C84669EB69F921AA31D0BBD11BBFC2FF79AE2DD524FCC1ADF02166A7448829876E624AA4EAD1E14C71D82E77D8BEA198F862FCF8DCD62B9DBE3</a:t>
            </a:r>
          </a:p>
        </p:txBody>
      </p:sp>
      <p:sp>
        <p:nvSpPr>
          <p:cNvPr id="11" name="文本框 5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BBAAD9C20180234D78A0072836F0B480A2B9B20617B05BF0A9D9843EB1BE2BA03B48B138216EAB0922992B08C846FDEB47F9218A41D0DB611BBFC27E726E24D324FFD1ADB823F6D714102CC7670248D6A836E34575066ECE48EA819335AF4C88D9962598DE3</a:t>
            </a:r>
          </a:p>
        </p:txBody>
      </p:sp>
      <p:sp>
        <p:nvSpPr>
          <p:cNvPr id="12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BBAAD9C20180234D78A0072836F0B990F2B9B20A189EDBA0ABD98C33B1162B006B4DBA38216BAB0F22B92A08C846DDEB2DF921AAB1D0EB011BBFC2507B3E26D524FF03ADFE24D6B7B4062A6767F248E36FC7EE4872BB4E8FF8FA219C6ED96C28DCA62A939E3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/>
        </p:nvSpPr>
        <p:spPr>
          <a:xfrm>
            <a:off x="3789947" y="1203158"/>
            <a:ext cx="8402053" cy="541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704891" y="451046"/>
            <a:ext cx="3113347" cy="684580"/>
          </a:xfrm>
        </p:spPr>
        <p:txBody>
          <a:bodyPr/>
          <a:lstStyle/>
          <a:p>
            <a:r>
              <a:rPr kumimoji="1" lang="zh-CN" altLang="en-US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实习内容介绍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38" y="6056902"/>
            <a:ext cx="1483172" cy="349962"/>
          </a:xfrm>
          <a:prstGeom prst="rect">
            <a:avLst/>
          </a:prstGeom>
        </p:spPr>
      </p:pic>
      <p:sp>
        <p:nvSpPr>
          <p:cNvPr id="2050" name="文本框 20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BBAAD9C20180234D78A0072836F0B6C012B9B2091F1BFB70A4D98336B1042BD08B43B938D16CDB0B22092C08C84669EB69F921AA31D0BBD11BBFC2FF79AE2DD524FCC1ADF02166A7448829876E624AA4EAD1E14C71D82E77D8BEA198F862FCF8DCD62B9DBE3</a:t>
            </a:r>
          </a:p>
        </p:txBody>
      </p:sp>
      <p:sp>
        <p:nvSpPr>
          <p:cNvPr id="2051" name="文本框 2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BBAAD9C20180234D78A0072836F0B480A2B9B20617B05BF0A9D9843EB1BE2BA03B48B138216EAB0922992B08C846FDEB47F9218A41D0DB611BBFC27E726E24D324FFD1ADB823F6D714102CC7670248D6A836E34575066ECE48EA819335AF4C88D9962598DE3</a:t>
            </a:r>
          </a:p>
        </p:txBody>
      </p:sp>
      <p:sp>
        <p:nvSpPr>
          <p:cNvPr id="2" name="文本框 9"/>
          <p:cNvSpPr txBox="1"/>
          <p:nvPr/>
        </p:nvSpPr>
        <p:spPr>
          <a:xfrm>
            <a:off x="704891" y="1135626"/>
            <a:ext cx="6098058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chemeClr val="accent2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Evaluation</a:t>
            </a:r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704850" y="1642110"/>
            <a:ext cx="3867785" cy="428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5706745" y="1939925"/>
            <a:ext cx="5904230" cy="40252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Oval 21"/>
          <p:cNvSpPr/>
          <p:nvPr/>
        </p:nvSpPr>
        <p:spPr>
          <a:xfrm>
            <a:off x="8057515" y="3577590"/>
            <a:ext cx="1400175" cy="52197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264920" y="2907030"/>
            <a:ext cx="2339975" cy="66421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3738880" y="1242695"/>
            <a:ext cx="594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执行远程</a:t>
            </a:r>
            <a:r>
              <a:rPr lang="en-US" altLang="zh-CN"/>
              <a:t> DAS </a:t>
            </a:r>
            <a:r>
              <a:rPr lang="zh-CN" altLang="en-US"/>
              <a:t>任务的开销几乎消失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4761865" y="3736975"/>
            <a:ext cx="921385" cy="2933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2" name="文本框 22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BBAAD9C20180234D78A0072836F0B990F2B9B20A189EDBA0ABD98C33B1162B006B4DBA38216BAB0F22B92A08C846DDEB2DF921AAB1D0EB011BBFC2507B3E26D524FF03ADFE24D6B7B4062A6767F248E36FC7EE4872BB4E8FF8FA219C6ED96C28DCA62A939E3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/>
        </p:nvSpPr>
        <p:spPr>
          <a:xfrm>
            <a:off x="3789947" y="1203158"/>
            <a:ext cx="8402053" cy="541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704891" y="451046"/>
            <a:ext cx="3113347" cy="684580"/>
          </a:xfrm>
        </p:spPr>
        <p:txBody>
          <a:bodyPr/>
          <a:lstStyle/>
          <a:p>
            <a:r>
              <a:rPr kumimoji="1" lang="zh-CN" altLang="en-US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实习内容介绍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04891" y="1135626"/>
            <a:ext cx="6098058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chemeClr val="accent2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Evaluation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38" y="6056902"/>
            <a:ext cx="1483172" cy="349962"/>
          </a:xfrm>
          <a:prstGeom prst="rect">
            <a:avLst/>
          </a:prstGeom>
        </p:spPr>
      </p:pic>
      <p:sp>
        <p:nvSpPr>
          <p:cNvPr id="12" name="文本框 10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BBAAD9C20180234D78A0072836F0B6C012B9B2091F1BFB70A4D98336B1042BD08B43B938D16CDB0B22092C08C84669EB69F921AA31D0BBD11BBFC2FF79AE2DD524FCC1ADF02166A7448829876E624AA4EAD1E14C71D82E77D8BEA198F862FCF8DCD62B9DBE3</a:t>
            </a:r>
          </a:p>
        </p:txBody>
      </p:sp>
      <p:sp>
        <p:nvSpPr>
          <p:cNvPr id="13" name="文本框 1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BBAAD9C20180234D78A0072836F0B480A2B9B20617B05BF0A9D9843EB1BE2BA03B48B138216EAB0922992B08C846FDEB47F9218A41D0DB611BBFC27E726E24D324FFD1ADB823F6D714102CC7670248D6A836E34575066ECE48EA819335AF4C88D9962598DE3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704850" y="1642110"/>
            <a:ext cx="10983595" cy="917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如无特殊声明，接下来的结果都是在两台各自绑</a:t>
            </a:r>
            <a:r>
              <a:rPr lang="en-US" altLang="zh-CN" sz="1400"/>
              <a:t> 16 </a:t>
            </a:r>
            <a:r>
              <a:rPr lang="zh-CN" altLang="en-US" sz="1400"/>
              <a:t>核的</a:t>
            </a:r>
            <a:r>
              <a:rPr lang="en-US" altLang="zh-CN" sz="1400"/>
              <a:t> observer </a:t>
            </a:r>
            <a:r>
              <a:rPr lang="zh-CN" altLang="en-US" sz="1400"/>
              <a:t>中测试。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read only </a:t>
            </a:r>
            <a:r>
              <a:rPr lang="zh-CN" altLang="en-US" sz="1400"/>
              <a:t>为</a:t>
            </a:r>
            <a:r>
              <a:rPr lang="en-US" altLang="zh-CN" sz="1400"/>
              <a:t> sysbench </a:t>
            </a:r>
            <a:r>
              <a:rPr lang="zh-CN" altLang="en-US" sz="1400"/>
              <a:t>全局索引点查，</a:t>
            </a:r>
            <a:r>
              <a:rPr lang="en-US" altLang="zh-CN" sz="1400"/>
              <a:t>write only </a:t>
            </a:r>
            <a:r>
              <a:rPr lang="zh-CN" altLang="en-US" sz="1400"/>
              <a:t>为</a:t>
            </a:r>
            <a:r>
              <a:rPr lang="en-US" altLang="zh-CN" sz="1400"/>
              <a:t> sysbench delete-inserts </a:t>
            </a:r>
            <a:r>
              <a:rPr lang="zh-CN" altLang="en-US" sz="1400"/>
              <a:t>测试，</a:t>
            </a:r>
            <a:r>
              <a:rPr lang="en-US" altLang="zh-CN" sz="1400"/>
              <a:t>read write </a:t>
            </a:r>
            <a:r>
              <a:rPr lang="zh-CN" altLang="en-US" sz="1400"/>
              <a:t>为上述两者同时进行，合并统计</a:t>
            </a:r>
            <a:r>
              <a:rPr lang="en-US" altLang="zh-CN" sz="1400"/>
              <a:t> QPS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2256839"/>
            <a:ext cx="1310005" cy="5384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404" y="2295002"/>
            <a:ext cx="4367530" cy="3790950"/>
          </a:xfrm>
          <a:prstGeom prst="rect">
            <a:avLst/>
          </a:prstGeom>
        </p:spPr>
      </p:pic>
      <p:sp>
        <p:nvSpPr>
          <p:cNvPr id="14" name="文本框 12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BBAAD9C20180234D78A0072836F0B990F2B9B20A189EDBA0ABD98C33B1162B006B4DBA38216BAB0F22B92A08C846DDEB2DF921AAB1D0EB011BBFC2507B3E26D524FF03ADFE24D6B7B4062A6767F248E36FC7EE4872BB4E8FF8FA219C6ED96C28DCA62A939E3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26E67F-0BEA-7C9A-1102-7BC08333A919}"/>
              </a:ext>
            </a:extLst>
          </p:cNvPr>
          <p:cNvSpPr txBox="1"/>
          <p:nvPr/>
        </p:nvSpPr>
        <p:spPr>
          <a:xfrm>
            <a:off x="3298209" y="6200858"/>
            <a:ext cx="3193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Table_size</a:t>
            </a:r>
            <a:r>
              <a:rPr kumimoji="1" lang="en-US" altLang="zh-CN" dirty="0"/>
              <a:t>: 100k</a:t>
            </a:r>
            <a:endParaRPr kumimoji="1" lang="zh-CN" altLang="en-US" dirty="0"/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DDE13217-8DA8-4B44-737D-A1B23E03A7E7}"/>
              </a:ext>
            </a:extLst>
          </p:cNvPr>
          <p:cNvSpPr txBox="1"/>
          <p:nvPr/>
        </p:nvSpPr>
        <p:spPr>
          <a:xfrm>
            <a:off x="7578800" y="5595892"/>
            <a:ext cx="32416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当两台</a:t>
            </a:r>
            <a:r>
              <a:rPr lang="en-US" altLang="zh-CN" dirty="0"/>
              <a:t> observer </a:t>
            </a:r>
            <a:r>
              <a:rPr lang="zh-CN" altLang="en-US" dirty="0"/>
              <a:t>的网络延迟很高时</a:t>
            </a:r>
            <a:r>
              <a:rPr lang="en-US" altLang="zh-CN" dirty="0"/>
              <a:t>(30ms)</a:t>
            </a:r>
            <a:r>
              <a:rPr lang="zh-CN" altLang="en-US" dirty="0"/>
              <a:t>，</a:t>
            </a:r>
            <a:r>
              <a:rPr lang="en-US" altLang="zh-CN" dirty="0" err="1"/>
              <a:t>ro</a:t>
            </a:r>
            <a:r>
              <a:rPr lang="en-US" altLang="zh-CN" dirty="0"/>
              <a:t> </a:t>
            </a:r>
            <a:r>
              <a:rPr lang="zh-CN" altLang="en-US" dirty="0"/>
              <a:t>性能提升甚至来到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300%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551111C-D46A-31C1-00A0-6C7B3CCF4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949" y="3051232"/>
            <a:ext cx="4257201" cy="211170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98C4BD1-7079-50C9-FD85-D7828B925AFE}"/>
              </a:ext>
            </a:extLst>
          </p:cNvPr>
          <p:cNvSpPr txBox="1"/>
          <p:nvPr/>
        </p:nvSpPr>
        <p:spPr>
          <a:xfrm>
            <a:off x="8346652" y="5167024"/>
            <a:ext cx="225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20MB, 30k </a:t>
            </a:r>
            <a:r>
              <a:rPr kumimoji="1" lang="en-US" altLang="zh-CN" dirty="0" err="1"/>
              <a:t>bucktes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704850" y="1972945"/>
            <a:ext cx="3802380" cy="2990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6558280" y="1972945"/>
            <a:ext cx="5102225" cy="29362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标题 1"/>
          <p:cNvSpPr>
            <a:spLocks noGrp="1"/>
          </p:cNvSpPr>
          <p:nvPr/>
        </p:nvSpPr>
        <p:spPr>
          <a:xfrm>
            <a:off x="704891" y="451046"/>
            <a:ext cx="3113347" cy="684580"/>
          </a:xfrm>
          <a:prstGeom prst="rect">
            <a:avLst/>
          </a:prstGeom>
        </p:spPr>
        <p:txBody>
          <a:bodyPr vert="horz" lIns="91440" tIns="46800" rIns="91440" bIns="4680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sz="3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r>
              <a:rPr kumimoji="1" lang="zh-CN" altLang="en-US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实习内容介绍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04891" y="1135626"/>
            <a:ext cx="6098058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chemeClr val="accent2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Optimization: Async Invalidate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5174615" y="3443605"/>
            <a:ext cx="921385" cy="2933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2793365" y="3185160"/>
            <a:ext cx="456565" cy="35179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359140" y="3354705"/>
            <a:ext cx="456565" cy="35179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664970" y="5440680"/>
            <a:ext cx="819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3662680" y="5294630"/>
            <a:ext cx="6563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同步发</a:t>
            </a:r>
            <a:r>
              <a:rPr lang="en-US" altLang="zh-CN"/>
              <a:t> invalidate RPC </a:t>
            </a:r>
            <a:r>
              <a:rPr lang="zh-CN" altLang="en-US"/>
              <a:t>导致性能热点</a:t>
            </a:r>
          </a:p>
        </p:txBody>
      </p:sp>
      <p:sp>
        <p:nvSpPr>
          <p:cNvPr id="102" name="文本框 10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BBAAD9C20180234D78A0072836F0B990F2B9B20A189EDBA0ABD98C33B1162B006B4DBA38216BAB0F22B92A08C846DDEB2DF921AAB1D0EB011BBFC2507B3E26D524FF03ADFE24D6B7B4062A6767F248E36FC7EE4872BB4E8FF8FA219C6ED96C28DCA62A939E3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5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BBAAD9C20180234D78A0072836F0B6C012B9B2091F1BFB70A4D98336B1042BD08B43B938D16CDB0B22092C08C84669EB69F921AA31D0BBD11BBFC2FF79AE2DD524FCC1ADF02166A7448829876E624AA4EAD1E14C71D82E77D8BEA198F862FCF8DCD62B9DBE3</a:t>
            </a:r>
          </a:p>
        </p:txBody>
      </p:sp>
      <p:sp>
        <p:nvSpPr>
          <p:cNvPr id="8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BBAAD9C20180234D78A0072836F0B480A2B9B20617B05BF0A9D9843EB1BE2BA03B48B138216EAB0922992B08C846FDEB47F9218A41D0DB611BBFC27E726E24D324FFD1ADB823F6D714102CC7670248D6A836E34575066ECE48EA819335AF4C88D9962598DE3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704891" y="451046"/>
            <a:ext cx="3113347" cy="684580"/>
          </a:xfrm>
        </p:spPr>
        <p:txBody>
          <a:bodyPr/>
          <a:lstStyle/>
          <a:p>
            <a:r>
              <a:rPr kumimoji="1" lang="zh-CN" altLang="en-US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实习内容介绍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04891" y="1135626"/>
            <a:ext cx="6098058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chemeClr val="accent2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Optimization: Async Invalidate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38" y="6056902"/>
            <a:ext cx="1483172" cy="3499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691765"/>
            <a:ext cx="4772025" cy="38055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295" y="2129155"/>
            <a:ext cx="1271905" cy="838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8629" y="1614027"/>
            <a:ext cx="10777689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异步发</a:t>
            </a:r>
            <a:r>
              <a:rPr lang="en-US" altLang="zh-CN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invalidate RPC</a:t>
            </a: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，在</a:t>
            </a:r>
            <a:r>
              <a:rPr lang="en-US" altLang="zh-CN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commit </a:t>
            </a: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之前等待回包</a:t>
            </a:r>
          </a:p>
        </p:txBody>
      </p:sp>
      <p:sp>
        <p:nvSpPr>
          <p:cNvPr id="12" name="文本框 10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BBAAD9C20180234D78A0072836F0B990F2B9B20A189EDBA0ABD98C33B1162B006B4DBA38216BAB0F22B92A08C846DDEB2DF921AAB1D0EB011BBFC2507B3E26D524FF03ADFE24D6B7B4062A6767F248E36FC7EE4872BB4E8FF8FA219C6ED96C28DCA62A939E3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/>
        </p:nvSpPr>
        <p:spPr>
          <a:xfrm>
            <a:off x="704891" y="451046"/>
            <a:ext cx="3113347" cy="684580"/>
          </a:xfrm>
          <a:prstGeom prst="rect">
            <a:avLst/>
          </a:prstGeom>
        </p:spPr>
        <p:txBody>
          <a:bodyPr vert="horz" lIns="91440" tIns="46800" rIns="91440" bIns="4680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sz="3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r>
              <a:rPr kumimoji="1" lang="zh-CN" altLang="en-US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实习内容介绍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04891" y="1135626"/>
            <a:ext cx="6098058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chemeClr val="accent2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Optimization: Async Invalidate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8629" y="1614027"/>
            <a:ext cx="10777689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现在是使用</a:t>
            </a:r>
            <a:r>
              <a:rPr lang="zh-CN" altLang="en-US" sz="1600" b="1" u="sng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条件变量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等待异步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invalidate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返回。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invalidate RPC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早于对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Global Index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DAS RPC,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且更轻量，而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commit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之前会先同步等待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DAS RPC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返回。因此，理论上等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commit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时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invalidate RPC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应该早已返回才对，不应该用条件变量切换线程。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可实验中发现有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15%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invalidate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直到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commit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也没返回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.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因此还是</a:t>
            </a:r>
            <a:r>
              <a:rPr lang="zh-CN" altLang="en-US" sz="16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无法避免条件变量的使用</a:t>
            </a:r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3051810" y="3182477"/>
            <a:ext cx="4430658" cy="6451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2261564" y="3932094"/>
            <a:ext cx="6710680" cy="1637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BBAAD9C20180234D78A0072836F0B990F2B9B20A189EDBA0ABD98C33B1162B006B4DBA38216BAB0F22B92A08C846DDEB2DF921AAB1D0EB011BBFC2507B3E26D524FF03ADFE24D6B7B4062A6767F248E36FC7EE4872BB4E8FF8FA219C6ED96C28DCA62A939E3</a:t>
            </a: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39CC22AA-ECD8-CB23-2317-4F38ED985B3E}"/>
              </a:ext>
            </a:extLst>
          </p:cNvPr>
          <p:cNvCxnSpPr/>
          <p:nvPr/>
        </p:nvCxnSpPr>
        <p:spPr>
          <a:xfrm>
            <a:off x="2174488" y="6300439"/>
            <a:ext cx="81515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下箭头 4">
            <a:extLst>
              <a:ext uri="{FF2B5EF4-FFF2-40B4-BE49-F238E27FC236}">
                <a16:creationId xmlns:a16="http://schemas.microsoft.com/office/drawing/2014/main" id="{714A8BD8-833E-27EB-0A79-C9A6CBCEB62A}"/>
              </a:ext>
            </a:extLst>
          </p:cNvPr>
          <p:cNvSpPr/>
          <p:nvPr/>
        </p:nvSpPr>
        <p:spPr>
          <a:xfrm>
            <a:off x="2808993" y="5754029"/>
            <a:ext cx="45719" cy="5464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下箭头 5">
            <a:extLst>
              <a:ext uri="{FF2B5EF4-FFF2-40B4-BE49-F238E27FC236}">
                <a16:creationId xmlns:a16="http://schemas.microsoft.com/office/drawing/2014/main" id="{608F7B02-B19D-3521-3555-C4137E3581A1}"/>
              </a:ext>
            </a:extLst>
          </p:cNvPr>
          <p:cNvSpPr/>
          <p:nvPr/>
        </p:nvSpPr>
        <p:spPr>
          <a:xfrm>
            <a:off x="4422436" y="5746699"/>
            <a:ext cx="45719" cy="54641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B80FBD-92B6-25C3-FB60-437DFB88C115}"/>
              </a:ext>
            </a:extLst>
          </p:cNvPr>
          <p:cNvSpPr txBox="1"/>
          <p:nvPr/>
        </p:nvSpPr>
        <p:spPr>
          <a:xfrm>
            <a:off x="2174488" y="6378498"/>
            <a:ext cx="1393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Send invalidate RPC</a:t>
            </a:r>
            <a:endParaRPr kumimoji="1"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403B993-8B4B-7D24-4F41-42807244C983}"/>
              </a:ext>
            </a:extLst>
          </p:cNvPr>
          <p:cNvSpPr txBox="1"/>
          <p:nvPr/>
        </p:nvSpPr>
        <p:spPr>
          <a:xfrm>
            <a:off x="3818238" y="6360183"/>
            <a:ext cx="1393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Send DAS RPC</a:t>
            </a:r>
            <a:endParaRPr kumimoji="1" lang="zh-CN" altLang="en-US" sz="1200" dirty="0"/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B255387D-841B-D22F-EA9B-B3F87E7D8087}"/>
              </a:ext>
            </a:extLst>
          </p:cNvPr>
          <p:cNvSpPr/>
          <p:nvPr/>
        </p:nvSpPr>
        <p:spPr>
          <a:xfrm>
            <a:off x="8474191" y="5754029"/>
            <a:ext cx="45719" cy="5464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B0E26D-94C9-1BA5-FBCD-89F12DAD45F0}"/>
              </a:ext>
            </a:extLst>
          </p:cNvPr>
          <p:cNvSpPr txBox="1"/>
          <p:nvPr/>
        </p:nvSpPr>
        <p:spPr>
          <a:xfrm>
            <a:off x="7926661" y="6362531"/>
            <a:ext cx="1393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Invalidate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callback</a:t>
            </a:r>
            <a:endParaRPr kumimoji="1" lang="zh-CN" altLang="en-US" sz="1200" dirty="0"/>
          </a:p>
        </p:txBody>
      </p:sp>
      <p:sp>
        <p:nvSpPr>
          <p:cNvPr id="14" name="下箭头 13">
            <a:extLst>
              <a:ext uri="{FF2B5EF4-FFF2-40B4-BE49-F238E27FC236}">
                <a16:creationId xmlns:a16="http://schemas.microsoft.com/office/drawing/2014/main" id="{F43579DE-0D87-11A6-8C98-B7849E8C4BEA}"/>
              </a:ext>
            </a:extLst>
          </p:cNvPr>
          <p:cNvSpPr/>
          <p:nvPr/>
        </p:nvSpPr>
        <p:spPr>
          <a:xfrm>
            <a:off x="6645212" y="5748953"/>
            <a:ext cx="45719" cy="54641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3DA1DB-32AE-EF0B-0B10-10D10F3D2E18}"/>
              </a:ext>
            </a:extLst>
          </p:cNvPr>
          <p:cNvSpPr txBox="1"/>
          <p:nvPr/>
        </p:nvSpPr>
        <p:spPr>
          <a:xfrm>
            <a:off x="6137846" y="6339902"/>
            <a:ext cx="1393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DAS callback</a:t>
            </a:r>
            <a:endParaRPr kumimoji="1"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853CFCA-8333-6969-CB13-6238550704D2}"/>
              </a:ext>
            </a:extLst>
          </p:cNvPr>
          <p:cNvSpPr txBox="1"/>
          <p:nvPr/>
        </p:nvSpPr>
        <p:spPr>
          <a:xfrm>
            <a:off x="10226745" y="6062903"/>
            <a:ext cx="1393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time</a:t>
            </a:r>
            <a:endParaRPr kumimoji="1" lang="zh-CN" alt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/>
        </p:nvSpPr>
        <p:spPr>
          <a:xfrm>
            <a:off x="704891" y="451046"/>
            <a:ext cx="3113347" cy="684580"/>
          </a:xfrm>
          <a:prstGeom prst="rect">
            <a:avLst/>
          </a:prstGeom>
        </p:spPr>
        <p:txBody>
          <a:bodyPr vert="horz" lIns="91440" tIns="46800" rIns="91440" bIns="4680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sz="3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r>
              <a:rPr kumimoji="1" lang="zh-CN" altLang="en-US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实习内容介绍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04891" y="1135626"/>
            <a:ext cx="6098058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chemeClr val="accent2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Limitation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38" y="6056902"/>
            <a:ext cx="1483172" cy="349962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91845" y="1874520"/>
            <a:ext cx="9249410" cy="213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只在全局索引点查这种场景下进行了测试，没有考虑真正复杂的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range query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update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等场景。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测试目标不够多，如限制内存用量等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自己实现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Cache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数据结构可能更有助于发现性能热点，复用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KVCache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导致掌控度不够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没能对实现做进一步的工程优化</a:t>
            </a:r>
          </a:p>
        </p:txBody>
      </p:sp>
      <p:sp>
        <p:nvSpPr>
          <p:cNvPr id="12" name="文本框 10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BBAAD9C20180234D78A0072836F0B990F2B9B20A189EDBA0ABD98C33B1162B006B4DBA38216BAB0F22B92A08C846DDEB2DF921AAB1D0EB011BBFC2507B3E26D524FF03ADFE24D6B7B4062A6767F248E36FC7EE4872BB4E8FF8FA219C6ED96C28DCA62A939E3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/>
        </p:nvSpPr>
        <p:spPr>
          <a:xfrm>
            <a:off x="984987" y="1409794"/>
            <a:ext cx="10447537" cy="4132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数据库是一个非常复杂的系统工程，</a:t>
            </a:r>
            <a:r>
              <a:rPr lang="en-US" altLang="zh-CN" sz="2000" dirty="0" err="1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OceanBase</a:t>
            </a:r>
            <a:r>
              <a:rPr lang="en-US" altLang="zh-CN" sz="20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作为一个分布式数据库更是如此，短短两个多月的时间了解到的只是冰山一角</a:t>
            </a:r>
            <a:endParaRPr lang="en-US" altLang="zh-CN" sz="200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OB </a:t>
            </a:r>
            <a:r>
              <a:rPr lang="zh-CN" altLang="en-US" sz="20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技术氛围非常浓厚，有很多热爱技术的人（如钱老师）。经常参与事务组同学的分享，收获满满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拓宽了技术视野，加深了对数据库系统的理解，锻炼了动手能力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感谢</a:t>
            </a:r>
            <a:r>
              <a:rPr lang="en-US" altLang="zh-CN" sz="20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OB </a:t>
            </a:r>
            <a:r>
              <a:rPr lang="zh-CN" altLang="en-US" sz="20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每一位同事的陪伴、指导和帮助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作为第一次实习，发现了自己在学习、工作和与人沟通上都有诸多不足，以后继续成长！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4891" y="451046"/>
            <a:ext cx="3113347" cy="684580"/>
          </a:xfrm>
        </p:spPr>
        <p:txBody>
          <a:bodyPr>
            <a:normAutofit/>
          </a:bodyPr>
          <a:lstStyle/>
          <a:p>
            <a:r>
              <a:rPr kumimoji="1" lang="zh-CN" altLang="en-US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实习过程总结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38" y="6056902"/>
            <a:ext cx="1483172" cy="349962"/>
          </a:xfrm>
          <a:prstGeom prst="rect">
            <a:avLst/>
          </a:prstGeom>
        </p:spPr>
      </p:pic>
      <p:sp>
        <p:nvSpPr>
          <p:cNvPr id="7" name="文本框 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BBAAD9C20180234D78A0072836F0B6C012B9B2091F1BFB70A4D98336B1042BD08B43B938D16CDB0B22092C08C84669EB69F921AA31D0BBD11BBFC2FF79AE2DD524FCC1ADF02166A7448829876E624AA4EAD1E14C71D82E77D8BEA198F862FCF8DCD62B9DBE3</a:t>
            </a:r>
          </a:p>
        </p:txBody>
      </p:sp>
      <p:sp>
        <p:nvSpPr>
          <p:cNvPr id="8" name="文本框 2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BBAAD9C20180234D78A0072836F0B480A2B9B20617B05BF0A9D9843EB1BE2BA03B48B138216EAB0922992B08C846FDEB47F9218A41D0DB611BBFC27E726E24D324FFD1ADB823F6D714102CC7670248D6A836E34575066ECE48EA819335AF4C88D9962598DE3</a:t>
            </a:r>
          </a:p>
        </p:txBody>
      </p:sp>
      <p:sp>
        <p:nvSpPr>
          <p:cNvPr id="9" name="文本框 3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BBAAD9C20180234D78A0072836F0B990F2B9B20A189EDBA0ABD98C33B1162B006B4DBA38216BAB0F22B92A08C846DDEB2DF921AAB1D0EB011BBFC2507B3E26D524FF03ADFE24D6B7B4062A6767F248E36FC7EE4872BB4E8FF8FA219C6ED96C28DCA62A939E3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b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目录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51468" y="2246572"/>
            <a:ext cx="2851785" cy="2014403"/>
            <a:chOff x="4476786" y="1717646"/>
            <a:chExt cx="2851785" cy="2014403"/>
          </a:xfrm>
        </p:grpSpPr>
        <p:sp>
          <p:nvSpPr>
            <p:cNvPr id="12" name="文本框 11"/>
            <p:cNvSpPr txBox="1"/>
            <p:nvPr/>
          </p:nvSpPr>
          <p:spPr>
            <a:xfrm>
              <a:off x="4498376" y="1717646"/>
              <a:ext cx="283019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01 </a:t>
              </a:r>
              <a:r>
                <a:rPr kumimoji="1" lang="zh-CN" altLang="en-US" sz="2400" b="1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 自我介绍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76786" y="2494251"/>
              <a:ext cx="266319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02 </a:t>
              </a:r>
              <a:r>
                <a:rPr kumimoji="1" lang="zh-CN" altLang="en-US" sz="2400" b="1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 实习内容介绍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76786" y="3270384"/>
              <a:ext cx="2521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03</a:t>
              </a:r>
              <a:r>
                <a:rPr kumimoji="1" lang="zh-CN" altLang="en-US" sz="2400" b="1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  实习过程总结</a:t>
              </a:r>
            </a:p>
          </p:txBody>
        </p:sp>
      </p:grpSp>
      <p:sp>
        <p:nvSpPr>
          <p:cNvPr id="18" name="文本框 1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BBAAD9C20180234D78A0072836F0B6A042B9B20E15426BB0A0D9863BB1BD2BF18B46BA3861663B0E22992608C846F3EBBA0921FAA1D0EBE11BBFC210736E25DA24FE91ADE82DF6C7349029F76FB24385B62CEB7A705675362896619F30AD2CD8DD16249BBE3</a:t>
            </a:r>
          </a:p>
        </p:txBody>
      </p:sp>
      <p:sp>
        <p:nvSpPr>
          <p:cNvPr id="19" name="文本框 18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BBAAD9C20180234D78A0072836F0B1A0C2B9B20A179AABD0AED98A30B1012B249B4EB1386164DB0022B92F08C846DDEB6009212A91D03BC11BBFC2387E3E20DE24FE4CAD1E20665734E62D376ED243D38B93E48E7D2814D158CEA19567794CE8DBF62F912E3</a:t>
            </a:r>
          </a:p>
        </p:txBody>
      </p:sp>
      <p:sp>
        <p:nvSpPr>
          <p:cNvPr id="20" name="文本框 1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BBAAD9C20180234D78A0072836F0BCF092B9B20618B05BB0A4D98F3BB1EE2BB64B4BB438C16BDB0622392D08C84651EBA0F921AAE1D05B911BBFC23D724E29D524F747ADE523E6C704FD2B376EF249E6286CE3E67C09D130A8FE919F156F6C08DCB620966E3</a:t>
            </a:r>
          </a:p>
        </p:txBody>
      </p:sp>
      <p:sp>
        <p:nvSpPr>
          <p:cNvPr id="21" name="文本框 20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BBAAD9C20180234D78A0072836F0B6C012B9B2091F1BFB70A4D98336B1042BD08B43B938D16CDB0B22092C08C84669EB69F921AA31D0BBD11BBFC2FF79AE2DD524FCC1ADF02166A7448829876E624AA4EAD1E14C71D82E77D8BEA198F862FCF8DCD62B9DBE3</a:t>
            </a:r>
          </a:p>
        </p:txBody>
      </p:sp>
      <p:sp>
        <p:nvSpPr>
          <p:cNvPr id="22" name="文本框 2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BBAAD9C20180234D78A0072836F0B480A2B9B20617B05BF0A9D9843EB1BE2BA03B48B138216EAB0922992B08C846FDEB47F9218A41D0DB611BBFC27E726E24D324FFD1ADB823F6D714102CC7670248D6A836E34575066ECE48EA819335AF4C88D9962598DE3</a:t>
            </a:r>
          </a:p>
        </p:txBody>
      </p:sp>
      <p:sp>
        <p:nvSpPr>
          <p:cNvPr id="23" name="文本框 22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BBAAD9C20180234D78A0072836F0B990F2B9B20A189EDBA0ABD98C33B1162B006B4DBA38216BAB0F22B92A08C846DDEB2DF921AAB1D0EB011BBFC2507B3E26D524FF03ADFE24D6B7B4062A6767F248E36FC7EE4872BB4E8FF8FA219C6ED96C28DCA62A939E3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自我介绍</a:t>
            </a:r>
          </a:p>
        </p:txBody>
      </p:sp>
      <p:sp>
        <p:nvSpPr>
          <p:cNvPr id="18" name="文本框 1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BBAAD9C20180234D78A0072836F0B6A042B9B20E15426BB0A0D9863BB1BD2BF18B46BA3861663B0E22992608C846F3EBBA0921FAA1D0EBE11BBFC210736E25DA24FE91ADE82DF6C7349029F76FB24385B62CEB7A705675362896619F30AD2CD8DD16249BBE3</a:t>
            </a:r>
          </a:p>
        </p:txBody>
      </p:sp>
      <p:sp>
        <p:nvSpPr>
          <p:cNvPr id="19" name="文本框 18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BBAAD9C20180234D78A0072836F0B1A0C2B9B20A179AABD0AED98A30B1012B249B4EB1386164DB0022B92F08C846DDEB6009212A91D03BC11BBFC2387E3E20DE24FE4CAD1E20665734E62D376ED243D38B93E48E7D2814D158CEA19567794CE8DBF62F912E3</a:t>
            </a:r>
          </a:p>
        </p:txBody>
      </p:sp>
      <p:sp>
        <p:nvSpPr>
          <p:cNvPr id="20" name="文本框 1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BBAAD9C20180234D78A0072836F0BCF092B9B20618B05BB0A4D98F3BB1EE2BB64B4BB438C16BDB0622392D08C84651EBA0F921AAE1D05B911BBFC23D724E29D524F747ADE523E6C704FD2B376EF249E6286CE3E67C09D130A8FE919F156F6C08DCB620966E3</a:t>
            </a:r>
          </a:p>
        </p:txBody>
      </p:sp>
      <p:sp>
        <p:nvSpPr>
          <p:cNvPr id="2" name="矩形 1"/>
          <p:cNvSpPr/>
          <p:nvPr/>
        </p:nvSpPr>
        <p:spPr>
          <a:xfrm>
            <a:off x="3579332" y="1150310"/>
            <a:ext cx="4810524" cy="3710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chemeClr val="tx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教育经历</a:t>
            </a:r>
            <a:endParaRPr kumimoji="1" lang="en-US" altLang="zh-CN" sz="2000" b="1" dirty="0">
              <a:solidFill>
                <a:schemeClr val="tx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本科 南京大学</a:t>
            </a:r>
            <a:r>
              <a:rPr kumimoji="1"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		2020-</a:t>
            </a:r>
            <a:r>
              <a:rPr kumimoji="1"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至今</a:t>
            </a:r>
            <a:endParaRPr kumimoji="1"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41582" y="4091396"/>
            <a:ext cx="26537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b="1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张岳轩（空叶）</a:t>
            </a:r>
            <a:endParaRPr kumimoji="1" lang="en-US" altLang="zh-CN" sz="2000" b="1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3663615" y="1887808"/>
            <a:ext cx="452622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3663615" y="3503318"/>
            <a:ext cx="452622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文本框 20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BBAAD9C20180234D78A0072836F0B6C012B9B2091F1BFB70A4D98336B1042BD08B43B938D16CDB0B22092C08C84669EB69F921AA31D0BBD11BBFC2FF79AE2DD524FCC1ADF02166A7448829876E624AA4EAD1E14C71D82E77D8BEA198F862FCF8DCD62B9DBE3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244" y="1405361"/>
            <a:ext cx="1955637" cy="2508716"/>
          </a:xfrm>
          <a:prstGeom prst="rect">
            <a:avLst/>
          </a:prstGeom>
        </p:spPr>
      </p:pic>
      <p:sp>
        <p:nvSpPr>
          <p:cNvPr id="24" name="文本框 2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BBAAD9C20180234D78A0072836F0B480A2B9B20617B05BF0A9D9843EB1BE2BA03B48B138216EAB0922992B08C846FDEB47F9218A41D0DB611BBFC27E726E24D324FFD1ADB823F6D714102CC7670248D6A836E34575066ECE48EA819335AF4C88D9962598DE3</a:t>
            </a:r>
          </a:p>
        </p:txBody>
      </p:sp>
      <p:sp>
        <p:nvSpPr>
          <p:cNvPr id="25" name="文本框 22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BBAAD9C20180234D78A0072836F0B990F2B9B20A189EDBA0ABD98C33B1162B006B4DBA38216BAB0F22B92A08C846DDEB2DF921AAB1D0EB011BBFC2507B3E26D524FF03ADFE24D6B7B4062A6767F248E36FC7EE4872BB4E8FF8FA219C6ED96C28DCA62A939E3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实习内容介绍</a:t>
            </a:r>
          </a:p>
        </p:txBody>
      </p:sp>
      <p:sp>
        <p:nvSpPr>
          <p:cNvPr id="18" name="文本框 1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BBAAD9C20180234D78A0072836F0B6A042B9B20E15426BB0A0D9863BB1BD2BF18B46BA3861663B0E22992608C846F3EBBA0921FAA1D0EBE11BBFC210736E25DA24FE91ADE82DF6C7349029F76FB24385B62CEB7A705675362896619F30AD2CD8DD16249BBE3</a:t>
            </a:r>
          </a:p>
        </p:txBody>
      </p:sp>
      <p:sp>
        <p:nvSpPr>
          <p:cNvPr id="19" name="文本框 18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BBAAD9C20180234D78A0072836F0B1A0C2B9B20A179AABD0AED98A30B1012B249B4EB1386164DB0022B92F08C846DDEB6009212A91D03BC11BBFC2387E3E20DE24FE4CAD1E20665734E62D376ED243D38B93E48E7D2814D158CEA19567794CE8DBF62F912E3</a:t>
            </a:r>
          </a:p>
        </p:txBody>
      </p:sp>
      <p:sp>
        <p:nvSpPr>
          <p:cNvPr id="20" name="文本框 1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BBAAD9C20180234D78A0072836F0BCF092B9B20618B05BB0A4D98F3BB1EE2BB64B4BB438C16BDB0622392D08C84651EBA0F921AAE1D05B911BBFC23D724E29D524F747ADE523E6C704FD2B376EF249E6286CE3E67C09D130A8FE919F156F6C08DCB620966E3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8629" y="1614027"/>
            <a:ext cx="10777689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OceanBase</a:t>
            </a: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是一个分布式数据库，数据表以分区为单位分布在集群中的</a:t>
            </a:r>
            <a:r>
              <a:rPr lang="zh-CN" altLang="en-US" sz="1600" b="1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各个节点</a:t>
            </a: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上。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除了高可用性外，原生分布式也是</a:t>
            </a:r>
            <a:r>
              <a:rPr lang="en-US" altLang="zh-CN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OB </a:t>
            </a: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的主要价值主张</a:t>
            </a:r>
            <a:r>
              <a:rPr lang="en-US" altLang="zh-CN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——</a:t>
            </a: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客户操纵分布式数据库的心智模型越简单越好，最理想状态是达到和单机一样的透明语义。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然而，分布式查询由于数据传输和状态协调，增加了不可忽略的网络开销，导致延迟高。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尽管让客户做</a:t>
            </a:r>
            <a:r>
              <a:rPr lang="en-US" altLang="zh-CN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sharding </a:t>
            </a: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尽可能走单日志流的</a:t>
            </a:r>
            <a:r>
              <a:rPr lang="en-US" altLang="zh-CN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fast path </a:t>
            </a: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能缓解该问题，但越向真正透明的分布式数据库靠拢，客户侧需要的负担就越少，是产品力提升的重要途径。</a:t>
            </a: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29" y="6099349"/>
            <a:ext cx="1483172" cy="349962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704891" y="1135626"/>
            <a:ext cx="6098058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accent2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Background</a:t>
            </a:r>
          </a:p>
        </p:txBody>
      </p:sp>
      <p:sp>
        <p:nvSpPr>
          <p:cNvPr id="76" name="文本框 75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BBAAD9C20180234D78A0072836F0B6C012B9B2091F1BFB70A4D98336B1042BD08B43B938D16CDB0B22092C08C84669EB69F921AA31D0BBD11BBFC2FF79AE2DD524FCC1ADF02166A7448829876E624AA4EAD1E14C71D82E77D8BEA198F862FCF8DCD62B9DBE3</a:t>
            </a:r>
          </a:p>
        </p:txBody>
      </p:sp>
      <p:sp>
        <p:nvSpPr>
          <p:cNvPr id="77" name="文本框 7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BBAAD9C20180234D78A0072836F0B480A2B9B20617B05BF0A9D9843EB1BE2BA03B48B138216EAB0922992B08C846FDEB47F9218A41D0DB611BBFC27E726E24D324FFD1ADB823F6D714102CC7670248D6A836E34575066ECE48EA819335AF4C88D9962598DE3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423410" y="5041265"/>
            <a:ext cx="6882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</a:t>
            </a:r>
            <a:r>
              <a:rPr lang="zh-CN" altLang="en-US"/>
              <a:t>因为山就在那儿！</a:t>
            </a:r>
            <a:r>
              <a:rPr lang="en-US"/>
              <a:t>”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4423410" y="4231005"/>
            <a:ext cx="3375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为什么要爬山？</a:t>
            </a:r>
            <a:r>
              <a:rPr lang="en-US">
                <a:sym typeface="+mn-ea"/>
              </a:rPr>
              <a:t>”</a:t>
            </a:r>
            <a:endParaRPr lang="en-US"/>
          </a:p>
        </p:txBody>
      </p:sp>
      <p:sp>
        <p:nvSpPr>
          <p:cNvPr id="78" name="文本框 7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BBAAD9C20180234D78A0072836F0B990F2B9B20A189EDBA0ABD98C33B1162B006B4DBA38216BAB0F22B92A08C846DDEB2DF921AAB1D0EB011BBFC2507B3E26D524FF03ADFE24D6B7B4062A6767F248E36FC7EE4872BB4E8FF8FA219C6ED96C28DCA62A939E3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9" descr="S1&#10;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41" y="3265869"/>
            <a:ext cx="4648231" cy="2682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319" y="3448242"/>
            <a:ext cx="4307091" cy="2318329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704891" y="451046"/>
            <a:ext cx="10777689" cy="684580"/>
          </a:xfrm>
          <a:prstGeom prst="rect">
            <a:avLst/>
          </a:prstGeom>
        </p:spPr>
        <p:txBody>
          <a:bodyPr vert="horz" lIns="91440" tIns="46800" rIns="91440" bIns="4680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sz="3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r>
              <a:rPr lang="zh-CN" altLang="en-US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实习内容介绍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704891" y="1135626"/>
            <a:ext cx="6098058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accent2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Distributed Execution: What do we have?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352675" y="6102985"/>
            <a:ext cx="3209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PX </a:t>
            </a:r>
            <a:r>
              <a:rPr lang="zh-CN" altLang="en-US"/>
              <a:t>典型计划树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8076565" y="6102985"/>
            <a:ext cx="3209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DAS </a:t>
            </a:r>
            <a:r>
              <a:rPr lang="zh-CN" altLang="en-US"/>
              <a:t>计划树</a:t>
            </a:r>
          </a:p>
        </p:txBody>
      </p:sp>
      <p:sp>
        <p:nvSpPr>
          <p:cNvPr id="9" name="文本框 3"/>
          <p:cNvSpPr txBox="1"/>
          <p:nvPr/>
        </p:nvSpPr>
        <p:spPr>
          <a:xfrm>
            <a:off x="688629" y="1614027"/>
            <a:ext cx="10777689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在</a:t>
            </a:r>
            <a:r>
              <a:rPr lang="en-US" altLang="zh-CN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DAS </a:t>
            </a: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产生之前，</a:t>
            </a:r>
            <a:r>
              <a:rPr lang="en-US" altLang="zh-CN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OB </a:t>
            </a: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内部只有</a:t>
            </a:r>
            <a:r>
              <a:rPr lang="en-US" altLang="zh-CN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ship function </a:t>
            </a: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的分布式执行框架（如</a:t>
            </a:r>
            <a:r>
              <a:rPr lang="en-US" altLang="zh-CN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PX</a:t>
            </a: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因为小批量的查询难以均摊</a:t>
            </a:r>
            <a:r>
              <a:rPr lang="en-US" altLang="zh-CN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PX </a:t>
            </a: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的调度和序列化</a:t>
            </a:r>
            <a:r>
              <a:rPr lang="en-US" altLang="zh-CN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/</a:t>
            </a: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反序列化执行计划的开销，所以</a:t>
            </a:r>
            <a:r>
              <a:rPr lang="en-US" altLang="zh-CN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DAS </a:t>
            </a: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将必不可少的存储层抽象出来，减少了单次</a:t>
            </a:r>
            <a:r>
              <a:rPr lang="en-US" altLang="zh-CN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RPC </a:t>
            </a: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的开销。</a:t>
            </a:r>
          </a:p>
        </p:txBody>
      </p:sp>
      <p:sp>
        <p:nvSpPr>
          <p:cNvPr id="76" name="文本框 75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BBAAD9C20180234D78A0072836F0B990F2B9B20A189EDBA0ABD98C33B1162B006B4DBA38216BAB0F22B92A08C846DDEB2DF921AAB1D0EB011BBFC2507B3E26D524FF03ADFE24D6B7B4062A6767F248E36FC7EE4872BB4E8FF8FA219C6ED96C28DCA62A939E3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实习内容介绍</a:t>
            </a: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40" y="6099191"/>
            <a:ext cx="1483172" cy="3499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4891" y="1135626"/>
            <a:ext cx="6098058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2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RPC cost still hurts</a:t>
            </a:r>
            <a:endParaRPr lang="en-US" altLang="zh-CN" sz="1800" b="1" dirty="0">
              <a:solidFill>
                <a:schemeClr val="accent2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67" name="文本框 5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BBAAD9C20180234D78A0072836F0B6C012B9B2091F1BFB70A4D98336B1042BD08B43B938D16CDB0B22092C08C84669EB69F921AA31D0BBD11BBFC2FF79AE2DD524FCC1ADF02166A7448829876E624AA4EAD1E14C71D82E77D8BEA198F862FCF8DCD62B9DBE3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8629" y="1614027"/>
            <a:ext cx="10777689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DAS</a:t>
            </a: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减少了</a:t>
            </a:r>
            <a:r>
              <a:rPr lang="zh-CN" altLang="en-US" sz="1600" dirty="0">
                <a:solidFill>
                  <a:srgbClr val="FF0000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单次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RPC</a:t>
            </a:r>
            <a:r>
              <a:rPr lang="zh-CN" altLang="en-US" sz="1600" dirty="0">
                <a:solidFill>
                  <a:srgbClr val="FF0000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的开销</a:t>
            </a: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（传输数据量更小，没有调度开销），但</a:t>
            </a:r>
            <a:r>
              <a:rPr lang="en-US" altLang="zh-CN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RPC </a:t>
            </a:r>
            <a:r>
              <a:rPr lang="zh-CN" altLang="en-US" sz="1600" dirty="0">
                <a:solidFill>
                  <a:srgbClr val="FF0000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数量</a:t>
            </a:r>
            <a:r>
              <a:rPr lang="zh-CN" altLang="en-US" sz="1600" dirty="0">
                <a:solidFill>
                  <a:schemeClr val="tx1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还是会导致性能变慢</a:t>
            </a: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（尽管已经做了聚合攒批）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78881" y="2863083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SELECT * FROM sbtest_g_1 where k=?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753285" y="5064265"/>
            <a:ext cx="10777689" cy="343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全局索引表和主表位于不同位置时，索引点查性能的变化</a:t>
            </a:r>
          </a:p>
        </p:txBody>
      </p:sp>
      <p:sp>
        <p:nvSpPr>
          <p:cNvPr id="68" name="文本框 10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BBAAD9C20180234D78A0072836F0B480A2B9B20617B05BF0A9D9843EB1BE2BA03B48B138216EAB0922992B08C846FDEB47F9218A41D0DB611BBFC27E726E24D324FFD1ADB823F6D714102CC7670248D6A836E34575066ECE48EA819335AF4C88D9962598DE3</a:t>
            </a:r>
          </a:p>
        </p:txBody>
      </p:sp>
      <p:graphicFrame>
        <p:nvGraphicFramePr>
          <p:cNvPr id="6" name="Table 2"/>
          <p:cNvGraphicFramePr>
            <a:graphicFrameLocks noGrp="1"/>
          </p:cNvGraphicFramePr>
          <p:nvPr/>
        </p:nvGraphicFramePr>
        <p:xfrm>
          <a:off x="3324280" y="3645274"/>
          <a:ext cx="4946486" cy="12851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7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1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45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libaba PuHuiTi B" pitchFamily="18" charset="-122"/>
                          <a:ea typeface="Alibaba PuHuiTi B" pitchFamily="18" charset="-122"/>
                          <a:cs typeface="Alibaba PuHuiTi B" pitchFamily="18" charset="-122"/>
                        </a:rPr>
                        <a:t>分区位置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libaba PuHuiTi B" pitchFamily="18" charset="-122"/>
                          <a:ea typeface="Alibaba PuHuiTi B" pitchFamily="18" charset="-122"/>
                          <a:cs typeface="Alibaba PuHuiTi B" pitchFamily="18" charset="-122"/>
                        </a:rPr>
                        <a:t>相同</a:t>
                      </a:r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Alibaba PuHuiTi B" pitchFamily="18" charset="-122"/>
                          <a:ea typeface="Alibaba PuHuiTi B" pitchFamily="18" charset="-122"/>
                          <a:cs typeface="Alibaba PuHuiTi B" pitchFamily="18" charset="-122"/>
                        </a:rPr>
                        <a:t> observer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libaba PuHuiTi B" pitchFamily="18" charset="-122"/>
                          <a:ea typeface="Alibaba PuHuiTi B" pitchFamily="18" charset="-122"/>
                          <a:cs typeface="Alibaba PuHuiTi B" pitchFamily="18" charset="-122"/>
                        </a:rPr>
                        <a:t>不同</a:t>
                      </a:r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Alibaba PuHuiTi B" pitchFamily="18" charset="-122"/>
                          <a:ea typeface="Alibaba PuHuiTi B" pitchFamily="18" charset="-122"/>
                          <a:cs typeface="Alibaba PuHuiTi B" pitchFamily="18" charset="-122"/>
                        </a:rPr>
                        <a:t> observer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QPS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85000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36000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95% latency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525" marR="9525" marT="9525" marB="0" anchor="ctr"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3.88</a:t>
                      </a:r>
                    </a:p>
                  </a:txBody>
                  <a:tcPr marL="9525" marR="9525" marT="9525" marB="0" anchor="ctr"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5.78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525" marR="9525" marT="9525" marB="0" anchor="ctr"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9" name="文本框 1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BBAAD9C20180234D78A0072836F0B990F2B9B20A189EDBA0ABD98C33B1162B006B4DBA38216BAB0F22B92A08C846DDEB2DF921AAB1D0EB011BBFC2507B3E26D524FF03ADFE24D6B7B4062A6767F248E36FC7EE4872BB4E8FF8FA219C6ED96C28DCA62A939E3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实习内容介绍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38" y="6056902"/>
            <a:ext cx="1483172" cy="34996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4891" y="1135626"/>
            <a:ext cx="6098058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2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R</a:t>
            </a:r>
            <a:r>
              <a:rPr lang="en-US" altLang="zh-CN" sz="1800" b="1" dirty="0">
                <a:solidFill>
                  <a:schemeClr val="accent2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educe RPC times</a:t>
            </a:r>
          </a:p>
        </p:txBody>
      </p:sp>
      <p:sp>
        <p:nvSpPr>
          <p:cNvPr id="25" name="文本框 4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BBAAD9C20180234D78A0072836F0B6C012B9B2091F1BFB70A4D98336B1042BD08B43B938D16CDB0B22092C08C84669EB69F921AA31D0BBD11BBFC2FF79AE2DD524FCC1ADF02166A7448829876E624AA4EAD1E14C71D82E77D8BEA198F862FCF8DCD62B9DBE3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8629" y="1614027"/>
            <a:ext cx="10777689" cy="116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除了攒批这样的工程优化外，是否有办法根本性地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减少 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RPC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数量呢？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答案是显然的，计算机系统中最经典的办法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——</a:t>
            </a:r>
            <a:r>
              <a:rPr lang="zh-CN" altLang="en-US" sz="16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缓存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。可是缓存引入了数据的多处拷贝，</a:t>
            </a:r>
            <a:r>
              <a:rPr lang="zh-CN" altLang="en-US" sz="16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一致性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自然是要解决的头等大事。分布式数据库的正确性标准有两个：</a:t>
            </a:r>
            <a:r>
              <a:rPr lang="zh-CN" altLang="en-US" sz="16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事务隔离性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和</a:t>
            </a:r>
            <a:r>
              <a:rPr lang="zh-CN" altLang="en-US" sz="16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外部一致性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。因此需要分别考虑增加缓存对这两部分的影响。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75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249" y="4699641"/>
            <a:ext cx="1263650" cy="1243330"/>
          </a:xfrm>
          <a:prstGeom prst="rect">
            <a:avLst/>
          </a:prstGeom>
        </p:spPr>
      </p:pic>
      <p:pic>
        <p:nvPicPr>
          <p:cNvPr id="76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949" y="4699641"/>
            <a:ext cx="1263650" cy="1243330"/>
          </a:xfrm>
          <a:prstGeom prst="rect">
            <a:avLst/>
          </a:prstGeom>
        </p:spPr>
      </p:pic>
      <p:sp>
        <p:nvSpPr>
          <p:cNvPr id="77" name="Rectangles 36"/>
          <p:cNvSpPr/>
          <p:nvPr/>
        </p:nvSpPr>
        <p:spPr>
          <a:xfrm>
            <a:off x="3743519" y="3809371"/>
            <a:ext cx="4352925" cy="31432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Access Service</a:t>
            </a:r>
          </a:p>
        </p:txBody>
      </p:sp>
      <p:sp>
        <p:nvSpPr>
          <p:cNvPr id="78" name="Oval 37"/>
          <p:cNvSpPr/>
          <p:nvPr/>
        </p:nvSpPr>
        <p:spPr>
          <a:xfrm>
            <a:off x="6018724" y="3105156"/>
            <a:ext cx="368300" cy="3867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Box 38"/>
          <p:cNvSpPr txBox="1"/>
          <p:nvPr/>
        </p:nvSpPr>
        <p:spPr>
          <a:xfrm>
            <a:off x="5113849" y="3161036"/>
            <a:ext cx="8763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Table Scan</a:t>
            </a:r>
          </a:p>
        </p:txBody>
      </p:sp>
      <p:cxnSp>
        <p:nvCxnSpPr>
          <p:cNvPr id="83" name="Curved Connector 42"/>
          <p:cNvCxnSpPr>
            <a:stCxn id="77" idx="0"/>
            <a:endCxn id="78" idx="4"/>
          </p:cNvCxnSpPr>
          <p:nvPr/>
        </p:nvCxnSpPr>
        <p:spPr>
          <a:xfrm rot="16200000">
            <a:off x="5902519" y="3509651"/>
            <a:ext cx="317500" cy="282575"/>
          </a:xfrm>
          <a:prstGeom prst="curvedConnector3">
            <a:avLst>
              <a:gd name="adj1" fmla="val 501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4" name="Curved Connector 43"/>
          <p:cNvCxnSpPr>
            <a:stCxn id="75" idx="0"/>
            <a:endCxn id="77" idx="2"/>
          </p:cNvCxnSpPr>
          <p:nvPr/>
        </p:nvCxnSpPr>
        <p:spPr>
          <a:xfrm rot="16200000">
            <a:off x="4858579" y="3638556"/>
            <a:ext cx="575945" cy="1546225"/>
          </a:xfrm>
          <a:prstGeom prst="curvedConnector3">
            <a:avLst>
              <a:gd name="adj1" fmla="val 49945"/>
            </a:avLst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5" name="Curved Connector 44"/>
          <p:cNvCxnSpPr>
            <a:stCxn id="76" idx="0"/>
            <a:endCxn id="77" idx="2"/>
          </p:cNvCxnSpPr>
          <p:nvPr/>
        </p:nvCxnSpPr>
        <p:spPr>
          <a:xfrm rot="16200000" flipV="1">
            <a:off x="6388929" y="3654431"/>
            <a:ext cx="575945" cy="1514475"/>
          </a:xfrm>
          <a:prstGeom prst="curvedConnector3">
            <a:avLst>
              <a:gd name="adj1" fmla="val 49945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Rectangles 4"/>
          <p:cNvSpPr/>
          <p:nvPr/>
        </p:nvSpPr>
        <p:spPr>
          <a:xfrm>
            <a:off x="3803209" y="6075686"/>
            <a:ext cx="1028065" cy="548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 Box 9"/>
          <p:cNvSpPr txBox="1"/>
          <p:nvPr/>
        </p:nvSpPr>
        <p:spPr>
          <a:xfrm>
            <a:off x="3857819" y="6202686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Local cache</a:t>
            </a:r>
          </a:p>
        </p:txBody>
      </p:sp>
      <p:cxnSp>
        <p:nvCxnSpPr>
          <p:cNvPr id="89" name="Curved Connector 10"/>
          <p:cNvCxnSpPr>
            <a:stCxn id="87" idx="0"/>
          </p:cNvCxnSpPr>
          <p:nvPr/>
        </p:nvCxnSpPr>
        <p:spPr>
          <a:xfrm rot="16200000">
            <a:off x="4173414" y="4358011"/>
            <a:ext cx="1861820" cy="1574165"/>
          </a:xfrm>
          <a:prstGeom prst="curvedConnector3">
            <a:avLst>
              <a:gd name="adj1" fmla="val 49983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0" name="Text Box 7"/>
          <p:cNvSpPr txBox="1"/>
          <p:nvPr/>
        </p:nvSpPr>
        <p:spPr>
          <a:xfrm>
            <a:off x="5355149" y="6205861"/>
            <a:ext cx="287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primary_key → full_row</a:t>
            </a:r>
          </a:p>
        </p:txBody>
      </p:sp>
      <p:sp>
        <p:nvSpPr>
          <p:cNvPr id="91" name="文本框 5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BBAAD9C20180234D78A0072836F0B480A2B9B20617B05BF0A9D9843EB1BE2BA03B48B138216EAB0922992B08C846FDEB47F9218A41D0DB611BBFC27E726E24D324FFD1ADB823F6D714102CC7670248D6A836E34575066ECE48EA819335AF4C88D9962598DE3</a:t>
            </a:r>
          </a:p>
        </p:txBody>
      </p:sp>
      <p:sp>
        <p:nvSpPr>
          <p:cNvPr id="92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BBAAD9C20180234D78A0072836F0B990F2B9B20A189EDBA0ABD98C33B1162B006B4DBA38216BAB0F22B92A08C846DDEB2DF921AAB1D0EB011BBFC2507B3E26D524FF03ADFE24D6B7B4062A6767F248E36FC7EE4872BB4E8FF8FA219C6ED96C28DCA62A939E3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>
          <a:xfrm>
            <a:off x="2859505" y="469232"/>
            <a:ext cx="440756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04891" y="451046"/>
            <a:ext cx="3113347" cy="684580"/>
          </a:xfrm>
        </p:spPr>
        <p:txBody>
          <a:bodyPr/>
          <a:lstStyle/>
          <a:p>
            <a:r>
              <a:rPr kumimoji="1" lang="zh-CN" altLang="en-US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实习内容介绍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04891" y="1135626"/>
            <a:ext cx="6098058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2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On the cache consistency</a:t>
            </a:r>
            <a:endParaRPr lang="en-US" altLang="zh-CN" b="1">
              <a:solidFill>
                <a:schemeClr val="accent2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38" y="6056902"/>
            <a:ext cx="1483172" cy="349962"/>
          </a:xfrm>
          <a:prstGeom prst="rect">
            <a:avLst/>
          </a:prstGeom>
        </p:spPr>
      </p:pic>
      <p:sp>
        <p:nvSpPr>
          <p:cNvPr id="1029" name="文本框 2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BBAAD9C20180234D78A0072836F0B6C012B9B2091F1BFB70A4D98336B1042BD08B43B938D16CDB0B22092C08C84669EB69F921AA31D0BBD11BBFC2FF79AE2DD524FCC1ADF02166A7448829876E624AA4EAD1E14C71D82E77D8BEA198F862FCF8DCD62B9DBE3</a:t>
            </a:r>
          </a:p>
        </p:txBody>
      </p:sp>
      <p:sp>
        <p:nvSpPr>
          <p:cNvPr id="1030" name="文本框 22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BBAAD9C20180234D78A0072836F0B480A2B9B20617B05BF0A9D9843EB1BE2BA03B48B138216EAB0922992B08C846FDEB47F9218A41D0DB611BBFC27E726E24D324FFD1ADB823F6D714102CC7670248D6A836E34575066ECE48EA819335AF4C88D9962598DE3</a:t>
            </a:r>
          </a:p>
        </p:txBody>
      </p:sp>
      <p:sp>
        <p:nvSpPr>
          <p:cNvPr id="12" name="文本框 2"/>
          <p:cNvSpPr txBox="1"/>
          <p:nvPr/>
        </p:nvSpPr>
        <p:spPr>
          <a:xfrm>
            <a:off x="688629" y="1614027"/>
            <a:ext cx="10777689" cy="4154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如何证明（说明）增加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DAS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层的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Cache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后，整个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OB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仍然能保证外部一致性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事务隔离性？从头证明很困难，但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OB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之前的并发控制系统已经能保证正确性了，我们则只需要说明</a:t>
            </a:r>
            <a:r>
              <a:rPr lang="zh-CN" altLang="en-US" sz="16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新增</a:t>
            </a:r>
            <a:r>
              <a:rPr lang="en-US" altLang="zh-CN" sz="16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cache </a:t>
            </a:r>
            <a:r>
              <a:rPr lang="zh-CN" altLang="en-US" sz="16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后不会影响原有系统的行为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即可。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首先，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Cache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采用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Write-Through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写策略，即每次写入都直接写到数据所在节点的存储层，保证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cached row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始终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clean.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因此，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cache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对写操作所经历的事务控制没有影响。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这个设计简化了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cache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的实现（后面会看到）。同时也符合实际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workload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：访问一行数据最频繁的一定是其所在节点。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再考虑读，如果我们能保证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cache </a:t>
            </a:r>
            <a:r>
              <a:rPr lang="zh-CN" altLang="en-US" sz="16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里缓存了某一行</a:t>
            </a:r>
            <a:r>
              <a:rPr lang="en-US" altLang="zh-CN" sz="16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=&gt; </a:t>
            </a:r>
            <a:r>
              <a:rPr lang="zh-CN" altLang="en-US" sz="16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这一行确为其实际最新版本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。那么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cache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就对读操作所经历的事务控制也没有影响。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其实读操作会有推高本地最大读时间戳等操作，但似乎不做也并不影响正确性。</a:t>
            </a:r>
          </a:p>
          <a:p>
            <a:pPr marL="0" lv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lv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那么，如何保证这一点呢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....</a:t>
            </a:r>
          </a:p>
        </p:txBody>
      </p:sp>
      <p:sp>
        <p:nvSpPr>
          <p:cNvPr id="1031" name="文本框 23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BBAAD9C20180234D78A0072836F0B990F2B9B20A189EDBA0ABD98C33B1162B006B4DBA38216BAB0F22B92A08C846DDEB2DF921AAB1D0EB011BBFC2507B3E26D524FF03ADFE24D6B7B4062A6767F248E36FC7EE4872BB4E8FF8FA219C6ED96C28DCA62A939E3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04891" y="451046"/>
            <a:ext cx="3113347" cy="684580"/>
          </a:xfrm>
        </p:spPr>
        <p:txBody>
          <a:bodyPr/>
          <a:lstStyle/>
          <a:p>
            <a:r>
              <a:rPr kumimoji="1" lang="zh-CN" altLang="en-US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实习内容介绍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04850" y="1135380"/>
            <a:ext cx="6097905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2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+mn-ea"/>
              </a:rPr>
              <a:t>On the cache consistency</a:t>
            </a:r>
            <a:endParaRPr lang="en-US" altLang="zh-CN" b="1">
              <a:solidFill>
                <a:schemeClr val="accent2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b="1">
              <a:solidFill>
                <a:schemeClr val="accent2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38" y="6056902"/>
            <a:ext cx="1483172" cy="349962"/>
          </a:xfrm>
          <a:prstGeom prst="rect">
            <a:avLst/>
          </a:prstGeom>
        </p:spPr>
      </p:pic>
      <p:sp>
        <p:nvSpPr>
          <p:cNvPr id="9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BBAAD9C20180234D78A0072836F0B6C012B9B2091F1BFB70A4D98336B1042BD08B43B938D16CDB0B22092C08C84669EB69F921AA31D0BBD11BBFC2FF79AE2DD524FCC1ADF02166A7448829876E624AA4EAD1E14C71D82E77D8BEA198F862FCF8DCD62B9DBE3</a:t>
            </a:r>
          </a:p>
        </p:txBody>
      </p:sp>
      <p:sp>
        <p:nvSpPr>
          <p:cNvPr id="10" name="文本框 8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BBAAD9C20180234D78A0072836F0B480A2B9B20617B05BF0A9D9843EB1BE2BA03B48B138216EAB0922992B08C846FDEB47F9218A41D0DB611BBFC27E726E24D324FFD1ADB823F6D714102CC7670248D6A836E34575066ECE48EA819335AF4C88D9962598DE3</a:t>
            </a:r>
          </a:p>
        </p:txBody>
      </p:sp>
      <p:sp>
        <p:nvSpPr>
          <p:cNvPr id="12" name="文本框 2"/>
          <p:cNvSpPr txBox="1"/>
          <p:nvPr/>
        </p:nvSpPr>
        <p:spPr>
          <a:xfrm>
            <a:off x="688629" y="1614027"/>
            <a:ext cx="10777689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最直观的想法：每当一行数据发生更新时，就向缓存节点发送</a:t>
            </a:r>
            <a:r>
              <a:rPr lang="zh-CN" altLang="en-US" sz="1600" dirty="0">
                <a:solidFill>
                  <a:schemeClr val="accent2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同步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invalidate message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使其失效。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更新一行数据需要经历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写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memtable -&gt;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写日志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-&gt;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回填版本号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几个阶段。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刷日志后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invalidate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会产生正确性问题</a:t>
            </a:r>
          </a:p>
          <a:p>
            <a:pPr lv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因此，需要在写日志前等待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invalidate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成功</a:t>
            </a:r>
          </a:p>
        </p:txBody>
      </p:sp>
      <p:pic>
        <p:nvPicPr>
          <p:cNvPr id="75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214" y="4452626"/>
            <a:ext cx="1263650" cy="1243330"/>
          </a:xfrm>
          <a:prstGeom prst="rect">
            <a:avLst/>
          </a:prstGeom>
        </p:spPr>
      </p:pic>
      <p:sp>
        <p:nvSpPr>
          <p:cNvPr id="87" name="Rectangles 4"/>
          <p:cNvSpPr/>
          <p:nvPr/>
        </p:nvSpPr>
        <p:spPr>
          <a:xfrm>
            <a:off x="3072324" y="5859151"/>
            <a:ext cx="1028065" cy="548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794" y="4452626"/>
            <a:ext cx="1263650" cy="124333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3414395" y="5949315"/>
            <a:ext cx="343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</a:p>
        </p:txBody>
      </p:sp>
      <p:cxnSp>
        <p:nvCxnSpPr>
          <p:cNvPr id="89" name="Curved Connector 10"/>
          <p:cNvCxnSpPr>
            <a:stCxn id="25" idx="2"/>
            <a:endCxn id="3" idx="0"/>
          </p:cNvCxnSpPr>
          <p:nvPr/>
        </p:nvCxnSpPr>
        <p:spPr>
          <a:xfrm rot="5400000" flipV="1">
            <a:off x="7303770" y="4037330"/>
            <a:ext cx="829945" cy="3175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4" descr="websit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0" y="2854325"/>
            <a:ext cx="768350" cy="76835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7810500" y="3932555"/>
            <a:ext cx="2194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delete X</a:t>
            </a:r>
          </a:p>
        </p:txBody>
      </p:sp>
      <p:cxnSp>
        <p:nvCxnSpPr>
          <p:cNvPr id="15" name="Curved Connector 10"/>
          <p:cNvCxnSpPr>
            <a:stCxn id="3" idx="1"/>
          </p:cNvCxnSpPr>
          <p:nvPr/>
        </p:nvCxnSpPr>
        <p:spPr>
          <a:xfrm rot="10800000" flipV="1">
            <a:off x="5447030" y="5074285"/>
            <a:ext cx="1638935" cy="784860"/>
          </a:xfrm>
          <a:prstGeom prst="curvedConnector3">
            <a:avLst>
              <a:gd name="adj1" fmla="val 49981"/>
            </a:avLst>
          </a:prstGeom>
          <a:ln w="6350" cap="flat" cmpd="sng" algn="ctr">
            <a:solidFill>
              <a:schemeClr val="accent2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5748655" y="5911215"/>
            <a:ext cx="2194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invalidate X</a:t>
            </a:r>
          </a:p>
        </p:txBody>
      </p:sp>
      <p:sp>
        <p:nvSpPr>
          <p:cNvPr id="17" name="Multiply 16"/>
          <p:cNvSpPr/>
          <p:nvPr/>
        </p:nvSpPr>
        <p:spPr>
          <a:xfrm>
            <a:off x="7307580" y="4648200"/>
            <a:ext cx="795020" cy="91567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7778750" y="3731260"/>
            <a:ext cx="1678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read X -&gt; No 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4530090" y="4279900"/>
            <a:ext cx="1902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read X -&gt; Yes</a:t>
            </a:r>
          </a:p>
        </p:txBody>
      </p:sp>
      <p:cxnSp>
        <p:nvCxnSpPr>
          <p:cNvPr id="20" name="Curved Connector 10"/>
          <p:cNvCxnSpPr>
            <a:stCxn id="25" idx="2"/>
            <a:endCxn id="75" idx="3"/>
          </p:cNvCxnSpPr>
          <p:nvPr/>
        </p:nvCxnSpPr>
        <p:spPr>
          <a:xfrm rot="5400000">
            <a:off x="5241925" y="2597785"/>
            <a:ext cx="1451610" cy="3500755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5600" y="2686050"/>
            <a:ext cx="2098040" cy="2705100"/>
          </a:xfrm>
          <a:prstGeom prst="rect">
            <a:avLst/>
          </a:prstGeom>
        </p:spPr>
      </p:pic>
      <p:sp>
        <p:nvSpPr>
          <p:cNvPr id="22" name="Text Box 21"/>
          <p:cNvSpPr txBox="1"/>
          <p:nvPr/>
        </p:nvSpPr>
        <p:spPr>
          <a:xfrm>
            <a:off x="9348470" y="5391150"/>
            <a:ext cx="2548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PolarDB Serverless</a:t>
            </a:r>
          </a:p>
        </p:txBody>
      </p:sp>
      <p:sp>
        <p:nvSpPr>
          <p:cNvPr id="90" name="文本框 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BBAAD9C20180234D78A0072836F0B990F2B9B20A189EDBA0ABD98C33B1162B006B4DBA38216BAB0F22B92A08C846DDEB2DF921AAB1D0EB011BBFC2507B3E26D524FF03ADFE24D6B7B4062A6767F248E36FC7EE4872BB4E8FF8FA219C6ED96C28DCA62A939E3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7" grpId="0" animBg="1"/>
      <p:bldP spid="17" grpId="1" animBg="1"/>
      <p:bldP spid="18" grpId="0"/>
      <p:bldP spid="18" grpId="1"/>
      <p:bldP spid="19" grpId="0"/>
      <p:bldP spid="2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1233</Words>
  <Application>Microsoft Macintosh PowerPoint</Application>
  <PresentationFormat>宽屏</PresentationFormat>
  <Paragraphs>238</Paragraphs>
  <Slides>16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等线</vt:lpstr>
      <vt:lpstr>等线 Light</vt:lpstr>
      <vt:lpstr>Alibaba PuHuiTi B</vt:lpstr>
      <vt:lpstr>Alibaba PuHuiTi H</vt:lpstr>
      <vt:lpstr>Alibaba PuHuiTi M</vt:lpstr>
      <vt:lpstr>Alibaba PuHuiTi R</vt:lpstr>
      <vt:lpstr>Arial</vt:lpstr>
      <vt:lpstr>Times New Roman</vt:lpstr>
      <vt:lpstr>Wingdings</vt:lpstr>
      <vt:lpstr>Office 主题​​</vt:lpstr>
      <vt:lpstr>DAS Cache</vt:lpstr>
      <vt:lpstr>目录</vt:lpstr>
      <vt:lpstr>自我介绍</vt:lpstr>
      <vt:lpstr>实习内容介绍</vt:lpstr>
      <vt:lpstr>PowerPoint 演示文稿</vt:lpstr>
      <vt:lpstr>实习内容介绍</vt:lpstr>
      <vt:lpstr>实习内容介绍</vt:lpstr>
      <vt:lpstr>实习内容介绍</vt:lpstr>
      <vt:lpstr>实习内容介绍</vt:lpstr>
      <vt:lpstr>实习内容介绍</vt:lpstr>
      <vt:lpstr>实习内容介绍</vt:lpstr>
      <vt:lpstr>PowerPoint 演示文稿</vt:lpstr>
      <vt:lpstr>实习内容介绍</vt:lpstr>
      <vt:lpstr>PowerPoint 演示文稿</vt:lpstr>
      <vt:lpstr>PowerPoint 演示文稿</vt:lpstr>
      <vt:lpstr>实习过程总结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553</cp:revision>
  <dcterms:created xsi:type="dcterms:W3CDTF">2022-08-18T06:57:00Z</dcterms:created>
  <dcterms:modified xsi:type="dcterms:W3CDTF">2023-09-21T06:03:15Z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BBAAD9C20180234D78A0072836F0B6C012B9B2091F1BFB70A4D98336B1042BD08B43B938D16CDB0B22092C08C84669EB69F921AA31D0BBD11BBFC2FF79AE2DD524FCC1ADF02166A7448829876E624AA4EAD1E14C71D82E77D8BEA198F862FCF8DCD62B9DBE3</vt:lpwstr>
  </property>
  <property fmtid="{D5CDD505-2E9C-101B-9397-08002B2CF9AE}" pid="3" name="property2">
    <vt:lpwstr>BBAAD9C20180234D78A0072836F0B480A2B9B20617B05BF0A9D9843EB1BE2BA03B48B138216EAB0922992B08C846FDEB47F9218A41D0DB611BBFC27E726E24D324FFD1ADB823F6D714102CC7670248D6A836E34575066ECE48EA819335AF4C88D9962598DE3</vt:lpwstr>
  </property>
  <property fmtid="{D5CDD505-2E9C-101B-9397-08002B2CF9AE}" pid="4" name="ICV">
    <vt:lpwstr>D18004F3862E47879555C124FF6DC8E2_12</vt:lpwstr>
  </property>
  <property fmtid="{D5CDD505-2E9C-101B-9397-08002B2CF9AE}" pid="5" name="KSOProductBuildVer">
    <vt:lpwstr>1033-12.2.0.13215</vt:lpwstr>
  </property>
  <property fmtid="{D5CDD505-2E9C-101B-9397-08002B2CF9AE}" pid="6" name="property3">
    <vt:lpwstr>BBAAD9C20180234D78A0072836F0B990F2B9B20A189EDBA0ABD98C33B1162B006B4DBA38216BAB0F22B92A08C846DDEB2DF921AAB1D0EB011BBFC2507B3E26D524FF03ADFE24D6B7B4062A6767F248E36FC7EE4872BB4E8FF8FA219C6ED96C28DCA62A939E3</vt:lpwstr>
  </property>
</Properties>
</file>